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Averag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verag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e676e717f_1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e676e717f_1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e676e717f_1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e676e717f_1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e676e717f_1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e676e717f_1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e676e717f_1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e676e717f_1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e676e717f_14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e676e717f_1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e676e717f_14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e676e717f_14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e676e717f_14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e676e717f_14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e676e717f_14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e676e717f_1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e676e717f_1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e676e717f_1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e676e717f_1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e676e717f_1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e676e717f_1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e676e717f_1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474075" y="17823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База данных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социальной сети</a:t>
            </a:r>
            <a:endParaRPr sz="3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553775" y="43316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Выполнил: Спиридонов Егор,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 группа Б19-514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125545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КМБД</a:t>
            </a:r>
            <a:endParaRPr/>
          </a:p>
        </p:txBody>
      </p:sp>
      <p:sp>
        <p:nvSpPr>
          <p:cNvPr id="309" name="Google Shape;309;p26"/>
          <p:cNvSpPr txBox="1"/>
          <p:nvPr>
            <p:ph idx="1" type="body"/>
          </p:nvPr>
        </p:nvSpPr>
        <p:spPr>
          <a:xfrm>
            <a:off x="3109300" y="780080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25" y="530300"/>
            <a:ext cx="7302368" cy="461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1297500" y="3655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Логическое проектирование</a:t>
            </a:r>
            <a:endParaRPr/>
          </a:p>
        </p:txBody>
      </p:sp>
      <p:sp>
        <p:nvSpPr>
          <p:cNvPr id="316" name="Google Shape;316;p27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425" y="964006"/>
            <a:ext cx="5609699" cy="413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 txBox="1"/>
          <p:nvPr>
            <p:ph type="title"/>
          </p:nvPr>
        </p:nvSpPr>
        <p:spPr>
          <a:xfrm>
            <a:off x="1297500" y="36550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Физическая модель базы данных</a:t>
            </a:r>
            <a:endParaRPr/>
          </a:p>
        </p:txBody>
      </p:sp>
      <p:sp>
        <p:nvSpPr>
          <p:cNvPr id="323" name="Google Shape;323;p28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825" y="852700"/>
            <a:ext cx="6191475" cy="41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type="title"/>
          </p:nvPr>
        </p:nvSpPr>
        <p:spPr>
          <a:xfrm>
            <a:off x="1297500" y="393750"/>
            <a:ext cx="55488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Физическое проектирование</a:t>
            </a:r>
            <a:endParaRPr/>
          </a:p>
        </p:txBody>
      </p:sp>
      <p:sp>
        <p:nvSpPr>
          <p:cNvPr id="330" name="Google Shape;330;p29"/>
          <p:cNvSpPr txBox="1"/>
          <p:nvPr>
            <p:ph idx="1" type="body"/>
          </p:nvPr>
        </p:nvSpPr>
        <p:spPr>
          <a:xfrm>
            <a:off x="0" y="1972550"/>
            <a:ext cx="9102600" cy="22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29"/>
          <p:cNvSpPr txBox="1"/>
          <p:nvPr/>
        </p:nvSpPr>
        <p:spPr>
          <a:xfrm>
            <a:off x="5674300" y="393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800" y="1320300"/>
            <a:ext cx="2927625" cy="18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900" y="1390736"/>
            <a:ext cx="2380974" cy="6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4775" y="3631250"/>
            <a:ext cx="1200399" cy="12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4775" y="2450975"/>
            <a:ext cx="817055" cy="6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2854" y="2843925"/>
            <a:ext cx="3390684" cy="225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950" y="1584869"/>
            <a:ext cx="2380975" cy="338038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/>
          <p:nvPr>
            <p:ph type="title"/>
          </p:nvPr>
        </p:nvSpPr>
        <p:spPr>
          <a:xfrm>
            <a:off x="1297500" y="393750"/>
            <a:ext cx="55488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базы данных и таблиц</a:t>
            </a:r>
            <a:endParaRPr/>
          </a:p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5710850" y="1215225"/>
            <a:ext cx="9102600" cy="22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Таблица Users: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5674300" y="393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996" y="1526408"/>
            <a:ext cx="2962400" cy="221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25" y="1889850"/>
            <a:ext cx="2213531" cy="1692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30"/>
          <p:cNvSpPr txBox="1"/>
          <p:nvPr/>
        </p:nvSpPr>
        <p:spPr>
          <a:xfrm>
            <a:off x="0" y="15049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Создание базы данных: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 rotWithShape="1">
          <a:blip r:embed="rId5">
            <a:alphaModFix/>
          </a:blip>
          <a:srcRect b="4700" l="0" r="0" t="-4700"/>
          <a:stretch/>
        </p:blipFill>
        <p:spPr>
          <a:xfrm>
            <a:off x="1165621" y="3876876"/>
            <a:ext cx="5548801" cy="1209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p30"/>
          <p:cNvSpPr txBox="1"/>
          <p:nvPr/>
        </p:nvSpPr>
        <p:spPr>
          <a:xfrm>
            <a:off x="2345025" y="35519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Таблица Comments: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2526" y="2376600"/>
            <a:ext cx="2422500" cy="1010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30"/>
          <p:cNvSpPr txBox="1"/>
          <p:nvPr/>
        </p:nvSpPr>
        <p:spPr>
          <a:xfrm>
            <a:off x="2345025" y="19917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Таблица Subscribers: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/>
          <p:nvPr>
            <p:ph type="title"/>
          </p:nvPr>
        </p:nvSpPr>
        <p:spPr>
          <a:xfrm>
            <a:off x="1297500" y="393750"/>
            <a:ext cx="6480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Заполнение таблиц и ETL процессы</a:t>
            </a:r>
            <a:endParaRPr/>
          </a:p>
        </p:txBody>
      </p:sp>
      <p:sp>
        <p:nvSpPr>
          <p:cNvPr id="357" name="Google Shape;357;p31"/>
          <p:cNvSpPr txBox="1"/>
          <p:nvPr>
            <p:ph idx="1" type="body"/>
          </p:nvPr>
        </p:nvSpPr>
        <p:spPr>
          <a:xfrm>
            <a:off x="0" y="1430075"/>
            <a:ext cx="4911000" cy="3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Таблицы заполнялись разными способами: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Ручной поиск информации для заполнения таблиц и конкретных атрибутов.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Автоматизированная генерация полей, содержащих текстовую информацию.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ru">
                <a:solidFill>
                  <a:srgbClr val="FFFFFF"/>
                </a:solidFill>
              </a:rPr>
              <a:t>Заполнение таблиц, реализующих тип связи «Многие ко многим» производилось на основании уже внесенной информации произвольным образом.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5674300" y="393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550" y="4068728"/>
            <a:ext cx="4038401" cy="101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31"/>
          <p:cNvSpPr txBox="1"/>
          <p:nvPr/>
        </p:nvSpPr>
        <p:spPr>
          <a:xfrm>
            <a:off x="4923550" y="36838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Таблица Comment - 40444 записи</a:t>
            </a:r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200" y="1814970"/>
            <a:ext cx="4734799" cy="692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31"/>
          <p:cNvSpPr txBox="1"/>
          <p:nvPr/>
        </p:nvSpPr>
        <p:spPr>
          <a:xfrm>
            <a:off x="4409200" y="14300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Таблица User - 1000 записей</a:t>
            </a:r>
            <a:endParaRPr/>
          </a:p>
        </p:txBody>
      </p:sp>
      <p:pic>
        <p:nvPicPr>
          <p:cNvPr id="363" name="Google Shape;3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6825" y="2852770"/>
            <a:ext cx="2770850" cy="792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31"/>
          <p:cNvSpPr txBox="1"/>
          <p:nvPr/>
        </p:nvSpPr>
        <p:spPr>
          <a:xfrm>
            <a:off x="5626825" y="2467875"/>
            <a:ext cx="346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Таблица Subscribers - 126930 записей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type="title"/>
          </p:nvPr>
        </p:nvSpPr>
        <p:spPr>
          <a:xfrm>
            <a:off x="1246950" y="393750"/>
            <a:ext cx="6480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запросов</a:t>
            </a:r>
            <a:endParaRPr/>
          </a:p>
        </p:txBody>
      </p:sp>
      <p:sp>
        <p:nvSpPr>
          <p:cNvPr id="370" name="Google Shape;370;p32"/>
          <p:cNvSpPr txBox="1"/>
          <p:nvPr>
            <p:ph idx="1" type="body"/>
          </p:nvPr>
        </p:nvSpPr>
        <p:spPr>
          <a:xfrm>
            <a:off x="0" y="1430075"/>
            <a:ext cx="51687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Найти всех пользователей с именем «Иван Иванов» старше 25 лет, проживающих в Москве, и отсортировать их по возрасту: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5674300" y="393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75" y="2243075"/>
            <a:ext cx="4309849" cy="909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75" y="3177625"/>
            <a:ext cx="4309851" cy="143044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4" name="Google Shape;374;p32"/>
          <p:cNvSpPr txBox="1"/>
          <p:nvPr/>
        </p:nvSpPr>
        <p:spPr>
          <a:xfrm>
            <a:off x="5194775" y="1378250"/>
            <a:ext cx="37968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Найти 10 самых популярных сообществ, которые отслеживают в основном мужчины старше 35 лет, проживающие в России: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5" name="Google Shape;3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512" y="2421850"/>
            <a:ext cx="3405775" cy="1394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6" name="Google Shape;37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5499" y="3866974"/>
            <a:ext cx="3547639" cy="107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1246950" y="393750"/>
            <a:ext cx="6480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запросов</a:t>
            </a:r>
            <a:endParaRPr/>
          </a:p>
        </p:txBody>
      </p:sp>
      <p:sp>
        <p:nvSpPr>
          <p:cNvPr id="382" name="Google Shape;382;p33"/>
          <p:cNvSpPr txBox="1"/>
          <p:nvPr>
            <p:ph idx="1" type="body"/>
          </p:nvPr>
        </p:nvSpPr>
        <p:spPr>
          <a:xfrm>
            <a:off x="0" y="1430075"/>
            <a:ext cx="51687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Найти пользователей, которые загрузили за последний год более 20 фотографий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5674300" y="393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5194775" y="1378250"/>
            <a:ext cx="3796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Создать представление для отображения статистики по отметкам “Понравилось” и комментариям: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95" y="1993245"/>
            <a:ext cx="3372950" cy="1578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00" y="3607000"/>
            <a:ext cx="2286000" cy="1295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7" name="Google Shape;38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2775" y="2164363"/>
            <a:ext cx="5168701" cy="81477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>
            <p:ph type="title"/>
          </p:nvPr>
        </p:nvSpPr>
        <p:spPr>
          <a:xfrm>
            <a:off x="1253275" y="33575"/>
            <a:ext cx="6480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данных</a:t>
            </a:r>
            <a:endParaRPr/>
          </a:p>
        </p:txBody>
      </p:sp>
      <p:sp>
        <p:nvSpPr>
          <p:cNvPr id="393" name="Google Shape;393;p34"/>
          <p:cNvSpPr txBox="1"/>
          <p:nvPr/>
        </p:nvSpPr>
        <p:spPr>
          <a:xfrm>
            <a:off x="5674300" y="393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5" y="545175"/>
            <a:ext cx="4650424" cy="12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935" y="545175"/>
            <a:ext cx="1396677" cy="12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5" y="1825875"/>
            <a:ext cx="7199711" cy="17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150" y="3382150"/>
            <a:ext cx="2897074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5900" y="545175"/>
            <a:ext cx="1907151" cy="12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18" y="3326993"/>
            <a:ext cx="2587490" cy="17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1325" y="3078682"/>
            <a:ext cx="3023450" cy="202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/>
        </p:nvSpPr>
        <p:spPr>
          <a:xfrm>
            <a:off x="1333275" y="322250"/>
            <a:ext cx="496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Оценка размеров БД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0" y="1516500"/>
            <a:ext cx="686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Суммарный объем БД при среднем режиме функционирования - 540 МБ.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850" y="1990600"/>
            <a:ext cx="4723658" cy="2937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498650" y="4318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423900" y="1630125"/>
            <a:ext cx="5013900" cy="27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</a:rPr>
              <a:t>	 	 	 	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Спроектировать и затем реализовать базу данных для “Социальной сети” – интерактивного веб-сайта, позволяющего пользователям обмениваться интересной для них информацией друг с другом.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/>
          <p:nvPr>
            <p:ph type="title"/>
          </p:nvPr>
        </p:nvSpPr>
        <p:spPr>
          <a:xfrm>
            <a:off x="2043125" y="2348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/>
              <a:t>Спасибо за внимание!</a:t>
            </a:r>
            <a:endParaRPr b="1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Обзор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0" y="1394500"/>
            <a:ext cx="83364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 последнее десятилетие количество пользователей социальных сетей увеличилось в 3 раза.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За 2021 год в различных социальных сетях зарегистрировались 424 млн новых пользователей.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675" y="2410575"/>
            <a:ext cx="4860950" cy="27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0575"/>
            <a:ext cx="4379674" cy="27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Наиболее популярные социальные сети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России</a:t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878300" y="1849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Вконтакте - охват аудитории 41.7%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878300" y="27645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Instagram* - охват аудитории 40%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1918275" y="36794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FFFFFF"/>
                </a:solidFill>
              </a:rPr>
              <a:t>TikTok - охват аудитории 20%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575" y="1631796"/>
            <a:ext cx="808801" cy="80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738" y="2552458"/>
            <a:ext cx="776474" cy="7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575" y="3440775"/>
            <a:ext cx="808800" cy="8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1977800" y="2985113"/>
            <a:ext cx="448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- </a:t>
            </a:r>
            <a:r>
              <a:rPr lang="ru" sz="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Запрещенная на территории РФ организация</a:t>
            </a:r>
            <a:endParaRPr sz="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Конкретизация предметной области</a:t>
            </a:r>
            <a:endParaRPr/>
          </a:p>
        </p:txBody>
      </p:sp>
      <p:sp>
        <p:nvSpPr>
          <p:cNvPr id="264" name="Google Shape;264;p21"/>
          <p:cNvSpPr txBox="1"/>
          <p:nvPr/>
        </p:nvSpPr>
        <p:spPr>
          <a:xfrm>
            <a:off x="497525" y="1422525"/>
            <a:ext cx="51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497525" y="1646450"/>
            <a:ext cx="51225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Основные функции, необходимые пользователям: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регистрация;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возможность отправлять сообщения другим пользователям;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возможность создавать публикации;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создавать сообщества с определенной тематикой;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возможность указывать интересы и находить других пользователей и сообщества на основании сходства интересов;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возможность оставлять отметки “Понравилось” и различные комментарии к публикациям.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" name="Google Shape;2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250" y="871575"/>
            <a:ext cx="1043400" cy="1069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659" y="993975"/>
            <a:ext cx="2395666" cy="1257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8" name="Google Shape;26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8449" y="2001954"/>
            <a:ext cx="2395676" cy="105572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9" name="Google Shape;26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7977" y="3057675"/>
            <a:ext cx="513275" cy="1681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1250" y="2950177"/>
            <a:ext cx="971950" cy="176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7875" y="2495500"/>
            <a:ext cx="2036125" cy="1596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Конкретизация предметной области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497525" y="1422525"/>
            <a:ext cx="51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497525" y="1646450"/>
            <a:ext cx="5122500" cy="32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Основные сущности предметной области</a:t>
            </a:r>
            <a:r>
              <a:rPr lang="ru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пользователь;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личная страница;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запись;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фотография;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альбом для фотографий;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сообщение;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сообщество;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комментарий;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отметка “Понравилось”.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9" name="Google Shape;279;p22"/>
          <p:cNvSpPr txBox="1"/>
          <p:nvPr/>
        </p:nvSpPr>
        <p:spPr>
          <a:xfrm>
            <a:off x="5295900" y="1307850"/>
            <a:ext cx="3040500" cy="17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Роли пользователей внутри социальной сети: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пользователь;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друг;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незнакомый пользователь;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редактор сообщества.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/>
          <p:nvPr>
            <p:ph type="title"/>
          </p:nvPr>
        </p:nvSpPr>
        <p:spPr>
          <a:xfrm>
            <a:off x="1297500" y="19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КМПО</a:t>
            </a:r>
            <a:endParaRPr/>
          </a:p>
        </p:txBody>
      </p:sp>
      <p:sp>
        <p:nvSpPr>
          <p:cNvPr id="285" name="Google Shape;285;p23"/>
          <p:cNvSpPr txBox="1"/>
          <p:nvPr>
            <p:ph idx="1" type="body"/>
          </p:nvPr>
        </p:nvSpPr>
        <p:spPr>
          <a:xfrm>
            <a:off x="3109300" y="780080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50" y="469500"/>
            <a:ext cx="7697150" cy="46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Переход к КМБД</a:t>
            </a:r>
            <a:endParaRPr/>
          </a:p>
        </p:txBody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0" y="1972550"/>
            <a:ext cx="9102600" cy="22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Для каждой сущности ПрО введены суррогатные ключи.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Объединены сущность «Пользователь» и «Личная страница»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Также атрибут «Фио» был разделен на 2 атрибута — имя и фамилия.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Введена сущность «Дополнительная информация», отображаемая на личной странице пользователя.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ru">
                <a:solidFill>
                  <a:srgbClr val="FFFFFF"/>
                </a:solidFill>
              </a:rPr>
              <a:t>Введены сущности </a:t>
            </a:r>
            <a:r>
              <a:rPr lang="ru"/>
              <a:t>«Страна» и</a:t>
            </a:r>
            <a:r>
              <a:rPr lang="ru">
                <a:solidFill>
                  <a:srgbClr val="FFFFFF"/>
                </a:solidFill>
              </a:rPr>
              <a:t> «Город», хранящая информацию о городах, в которых живут пользователи.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3" name="Google Shape;293;p24"/>
          <p:cNvSpPr txBox="1"/>
          <p:nvPr/>
        </p:nvSpPr>
        <p:spPr>
          <a:xfrm>
            <a:off x="5674300" y="393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>
            <p:ph type="title"/>
          </p:nvPr>
        </p:nvSpPr>
        <p:spPr>
          <a:xfrm>
            <a:off x="1297500" y="393750"/>
            <a:ext cx="44205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Вводимые кодификаторы</a:t>
            </a:r>
            <a:endParaRPr/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0" y="1972550"/>
            <a:ext cx="9102600" cy="22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5674300" y="393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875" y="1544871"/>
            <a:ext cx="3595696" cy="26518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50" y="1544875"/>
            <a:ext cx="3756075" cy="939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50" y="2571750"/>
            <a:ext cx="3363600" cy="2465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